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09" r:id="rId2"/>
    <p:sldId id="273" r:id="rId3"/>
    <p:sldId id="274" r:id="rId4"/>
    <p:sldId id="275" r:id="rId5"/>
    <p:sldId id="276" r:id="rId6"/>
    <p:sldId id="277" r:id="rId7"/>
    <p:sldId id="282" r:id="rId8"/>
    <p:sldId id="283" r:id="rId9"/>
    <p:sldId id="284" r:id="rId10"/>
    <p:sldId id="308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3F1B-29F0-3043-82E2-320F8800C549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B546A-6E7C-2143-BBA1-69F0AA9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92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2A09071-0C4E-1F44-83B7-ADFFA451D3AD}" type="slidenum">
              <a:rPr lang="en-US" altLang="x-none" sz="1200"/>
              <a:pPr/>
              <a:t>22</a:t>
            </a:fld>
            <a:endParaRPr lang="en-US" altLang="x-none" sz="1200" dirty="0"/>
          </a:p>
        </p:txBody>
      </p:sp>
    </p:spTree>
    <p:extLst>
      <p:ext uri="{BB962C8B-B14F-4D97-AF65-F5344CB8AC3E}">
        <p14:creationId xmlns:p14="http://schemas.microsoft.com/office/powerpoint/2010/main" val="520057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CCFD913-D7A2-5540-8216-88CE64452973}" type="slidenum">
              <a:rPr lang="en-US" altLang="x-none" sz="1200"/>
              <a:pPr/>
              <a:t>23</a:t>
            </a:fld>
            <a:endParaRPr lang="en-US" altLang="x-none" sz="1200" dirty="0"/>
          </a:p>
        </p:txBody>
      </p:sp>
    </p:spTree>
    <p:extLst>
      <p:ext uri="{BB962C8B-B14F-4D97-AF65-F5344CB8AC3E}">
        <p14:creationId xmlns:p14="http://schemas.microsoft.com/office/powerpoint/2010/main" val="2491334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2362415-F6DF-8B46-B10B-CBFFFD1F5B14}" type="slidenum">
              <a:rPr lang="en-US" altLang="x-none" sz="1200"/>
              <a:pPr/>
              <a:t>24</a:t>
            </a:fld>
            <a:endParaRPr lang="en-US" altLang="x-none" sz="1200" dirty="0"/>
          </a:p>
        </p:txBody>
      </p:sp>
    </p:spTree>
    <p:extLst>
      <p:ext uri="{BB962C8B-B14F-4D97-AF65-F5344CB8AC3E}">
        <p14:creationId xmlns:p14="http://schemas.microsoft.com/office/powerpoint/2010/main" val="154442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CBBEC40-9850-5F43-880D-79708EF21824}" type="slidenum">
              <a:rPr lang="en-US" altLang="x-none" sz="1200"/>
              <a:pPr/>
              <a:t>25</a:t>
            </a:fld>
            <a:endParaRPr lang="en-US" altLang="x-none" sz="1200" dirty="0"/>
          </a:p>
        </p:txBody>
      </p:sp>
    </p:spTree>
    <p:extLst>
      <p:ext uri="{BB962C8B-B14F-4D97-AF65-F5344CB8AC3E}">
        <p14:creationId xmlns:p14="http://schemas.microsoft.com/office/powerpoint/2010/main" val="291160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>
              <a:ea typeface="ＭＳ Ｐゴシック" charset="-128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13F35E7-ECC0-664D-B152-17265BE61984}" type="slidenum">
              <a:rPr lang="en-US" altLang="x-none" sz="1200"/>
              <a:pPr/>
              <a:t>26</a:t>
            </a:fld>
            <a:endParaRPr lang="en-US" altLang="x-none" sz="1200" dirty="0"/>
          </a:p>
        </p:txBody>
      </p:sp>
    </p:spTree>
    <p:extLst>
      <p:ext uri="{BB962C8B-B14F-4D97-AF65-F5344CB8AC3E}">
        <p14:creationId xmlns:p14="http://schemas.microsoft.com/office/powerpoint/2010/main" val="420945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9FAC-86E7-3C4B-AB96-DCAB2D523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4EBAF-C0AD-3C48-8A5C-C29BAC941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46D8-0587-2F47-AFE7-EABF89BB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910E0-2F56-9149-AF1F-5A0C6335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61A72-81E4-844C-85C2-B10A5987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4F09-37CE-EC49-BD87-0ADDE45F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6F960-9EC7-034E-BEE3-44B629611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9906F-EE4F-BC40-9B81-82290AE0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9142A-68F0-EF46-AB7F-ED7C2893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9430-6D81-F44A-B4E9-66B75F6D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71464-609E-794B-AC71-41C683D0F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D4866-5021-F840-9DB4-60C00D6BB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0088E-BD9D-2344-8E85-81D89670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F6906-A7D8-0B44-9BD6-48A93915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046E9-4C96-4F40-8893-052FAA4D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4240C-CCCE-0D4E-B956-857DF361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95225-2EEC-DA46-8251-F67A50933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CA9DB-3287-A64F-9003-42A58F56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0576-AAC3-A944-8C23-293B80D6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5CC27-D44B-5842-B341-CB055A03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6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4605-03B4-824F-B290-693ED4F6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C62EA-3D93-7A43-A079-34F1A4098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2C03-AC58-0C4E-86A3-61033EB6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A8F2-4DF3-7E41-86B0-665EFDBA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5055A-D9E9-4F41-AB9A-73B7F604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FDC1-DB0D-FE4E-95E6-2E523630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A5685-76E1-2341-AD42-4447E90065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42E6C-2044-CC45-9D2D-9644F29CA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60149-E899-A842-9535-761F7E2B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C1D0C-2FF8-5C40-9E7C-E1C3AA0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6C15F-162D-7D4F-BA2A-50B8BEE6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1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7E24-111F-934C-A7D1-02DF7ACF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886B8-73E7-FB4E-9E4C-B1EFD8CCA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FA0EF0-40B8-D24B-A4E7-707315CBE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247AF-3795-C949-9C46-0236BDBF4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336F0-C314-3742-A042-0FADAF8AD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A89FD9-A83A-F94A-831E-56AB8C5E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60482-E1F0-CE47-A437-83A404B9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020F1-69B2-BA4D-91BC-51E211CC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0865-C896-BF4E-991D-0BCBACF6D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9EE658-AE2E-8846-A5CA-C71646B0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A2F8C-2B4C-114A-A354-A43FD118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1C0825-7C53-0D44-92D9-1B7B0470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27D39-FDC2-F644-96DE-95ED4907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9AF31A-8094-C94C-9A9E-B3D7C326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6C71A-A0EF-BB4D-80A7-F8EDEC04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0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8620-93AF-8744-8CB2-D093E5456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0C30-1B84-1E4A-B618-25F70C377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F05B0-FBE9-3A4C-8365-08165DFC0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66E6A-ABAB-BE4D-AD68-583123FB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977EA-8356-2C4C-B0E7-B2BEE363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A11AC-8368-B64D-B58D-A299560D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8ED7-C355-D44D-BDD8-E0FA5CC6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C2A7E-D56E-9A48-B0AB-D23141244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8E19C-B647-F347-AF88-E89AC0DD6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DBB1E-BEA9-2349-A781-38E05ACF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9316-6BC5-A247-9D35-B09D178D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8D4E0-E33A-504F-BB19-1D4710C2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C202BE-6A6F-9948-89DE-C63468E7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510E5-706B-7340-8C37-1025DD9DE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9AE5-809D-C348-9A7D-07053C046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CA90-CE56-A340-90C7-01B496A037C7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D0E59-EA4F-4240-A39B-A0A371981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23DF8-D7D9-D148-B54A-E5EA5A522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571B-3DED-734E-AD93-18EC96AD7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A1067-2635-604E-B60F-058B94596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3409" y="988741"/>
            <a:ext cx="4813935" cy="4880518"/>
          </a:xfrm>
          <a:noFill/>
          <a:ln>
            <a:noFill/>
          </a:ln>
        </p:spPr>
        <p:txBody>
          <a:bodyPr wrap="square" anchor="ctr">
            <a:normAutofit/>
          </a:bodyPr>
          <a:lstStyle/>
          <a:p>
            <a:pPr algn="l"/>
            <a:r>
              <a:rPr lang="en-US" sz="4000" dirty="0"/>
              <a:t>A Leadership Approach to </a:t>
            </a:r>
            <a:br>
              <a:rPr lang="en-US" sz="4000" dirty="0"/>
            </a:br>
            <a:r>
              <a:rPr lang="en-US" sz="4000"/>
              <a:t>Achieving Revenue Growth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119085-2BA2-45AA-B174-25A8D3B54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rgbClr val="40404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C95B05-B973-4CF6-96C3-DDF1E925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A6316-C517-8041-A522-49804004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458" y="2601119"/>
            <a:ext cx="4152694" cy="16557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UVAMC 2019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Dallas, TX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Chuck Salem</a:t>
            </a:r>
          </a:p>
        </p:txBody>
      </p:sp>
    </p:spTree>
    <p:extLst>
      <p:ext uri="{BB962C8B-B14F-4D97-AF65-F5344CB8AC3E}">
        <p14:creationId xmlns:p14="http://schemas.microsoft.com/office/powerpoint/2010/main" val="249698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2" y="2313212"/>
            <a:ext cx="109623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000" b="1" cap="all" dirty="0"/>
              <a:t>OUR PHILOSOPHY</a:t>
            </a:r>
          </a:p>
          <a:p>
            <a:pPr fontAlgn="base"/>
            <a:r>
              <a:rPr lang="en-US" sz="2000" dirty="0"/>
              <a:t>We are committed to the customers, staff, our team and general public that we serve. </a:t>
            </a:r>
          </a:p>
          <a:p>
            <a:pPr fontAlgn="base"/>
            <a:r>
              <a:rPr lang="en-US" sz="2000" dirty="0"/>
              <a:t>To honor this commitment, we pledge to maintain the following values and standards: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Build the foundation of our Venue on values and character.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Treat customers with dignity, respect, and courtesy.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Listen earnestly and objectively to the needs of the customer.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Respond to customers in a timely, efficient and responsible manner.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Respond to customers with accurate and complete information.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Utilize all assets available to insure customers are satisfied with their experience.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Work as a unified team to improve service and problem-solving for customers.</a:t>
            </a:r>
          </a:p>
          <a:p>
            <a:pPr marL="285750" indent="-285750" fontAlgn="base">
              <a:buFont typeface="Arial" charset="0"/>
              <a:buChar char="•"/>
            </a:pPr>
            <a:r>
              <a:rPr lang="en-US" sz="2000" dirty="0"/>
              <a:t>Solicit feedback from customers on improving programs and services.</a:t>
            </a:r>
          </a:p>
          <a:p>
            <a:br>
              <a:rPr lang="en-US" sz="2000" dirty="0"/>
            </a:b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212" y="1127026"/>
            <a:ext cx="10962355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accent3"/>
                </a:solidFill>
              </a:rPr>
              <a:t>Sample Philosophy Statement</a:t>
            </a:r>
            <a:endParaRPr lang="en-US" sz="4000" dirty="0">
              <a:solidFill>
                <a:schemeClr val="accent3"/>
              </a:solidFill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B438AC-7195-CF4D-A7B4-A6AB03A69EA3}"/>
              </a:ext>
            </a:extLst>
          </p:cNvPr>
          <p:cNvSpPr txBox="1"/>
          <p:nvPr/>
        </p:nvSpPr>
        <p:spPr>
          <a:xfrm>
            <a:off x="6165389" y="6037308"/>
            <a:ext cx="4293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Adapted from Furman University Administrative Services</a:t>
            </a:r>
          </a:p>
        </p:txBody>
      </p:sp>
    </p:spTree>
    <p:extLst>
      <p:ext uri="{BB962C8B-B14F-4D97-AF65-F5344CB8AC3E}">
        <p14:creationId xmlns:p14="http://schemas.microsoft.com/office/powerpoint/2010/main" val="208236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Build a Solid Foundation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Goals and Objectives</a:t>
            </a:r>
          </a:p>
          <a:p>
            <a:pPr lvl="1" eaLnBrk="1" hangingPunct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are you going to get there?</a:t>
            </a:r>
          </a:p>
          <a:p>
            <a:pPr lvl="2" eaLnBrk="1" hangingPunct="1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Bringing the philosophy to life</a:t>
            </a:r>
          </a:p>
          <a:p>
            <a:pPr lvl="2" eaLnBrk="1" hangingPunct="1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The How To’s</a:t>
            </a:r>
          </a:p>
          <a:p>
            <a:pPr lvl="2" eaLnBrk="1" hangingPunct="1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Achievable and Measurable</a:t>
            </a:r>
          </a:p>
          <a:p>
            <a:pPr lvl="3" eaLnBrk="1" hangingPunct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Respond to all guest complaints immediately </a:t>
            </a:r>
          </a:p>
          <a:p>
            <a:pPr lvl="3" eaLnBrk="1" hangingPunct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Management greeting in lobby</a:t>
            </a:r>
          </a:p>
          <a:p>
            <a:pPr lvl="3" eaLnBrk="1" hangingPunct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Chef greeting at meals</a:t>
            </a:r>
          </a:p>
        </p:txBody>
      </p:sp>
    </p:spTree>
    <p:extLst>
      <p:ext uri="{BB962C8B-B14F-4D97-AF65-F5344CB8AC3E}">
        <p14:creationId xmlns:p14="http://schemas.microsoft.com/office/powerpoint/2010/main" val="376341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Build a Solid Foundation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843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023" y="2811104"/>
            <a:ext cx="3366480" cy="269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x-none" sz="2400" b="1" dirty="0">
                <a:ea typeface="ＭＳ Ｐゴシック" charset="-128"/>
              </a:rPr>
              <a:t>Service Promise</a:t>
            </a:r>
          </a:p>
          <a:p>
            <a:pPr lvl="1" eaLnBrk="1" hangingPunct="1"/>
            <a:r>
              <a:rPr lang="en-US" altLang="x-none" dirty="0">
                <a:ea typeface="ＭＳ Ｐゴシック" charset="-128"/>
              </a:rPr>
              <a:t>What service expectations do you communicate to your customers?</a:t>
            </a:r>
          </a:p>
          <a:p>
            <a:pPr lvl="1" eaLnBrk="1" hangingPunct="1"/>
            <a:r>
              <a:rPr lang="en-US" altLang="x-none" dirty="0">
                <a:ea typeface="ＭＳ Ｐゴシック" charset="-128"/>
              </a:rPr>
              <a:t>What can they expect 100% of the time?</a:t>
            </a:r>
          </a:p>
          <a:p>
            <a:pPr lvl="1" eaLnBrk="1" hangingPunct="1"/>
            <a:r>
              <a:rPr lang="en-US" altLang="x-none" dirty="0">
                <a:ea typeface="ＭＳ Ｐゴシック" charset="-128"/>
              </a:rPr>
              <a:t>What are YOUR consequences for not delivering?</a:t>
            </a:r>
          </a:p>
        </p:txBody>
      </p:sp>
    </p:spTree>
    <p:extLst>
      <p:ext uri="{BB962C8B-B14F-4D97-AF65-F5344CB8AC3E}">
        <p14:creationId xmlns:p14="http://schemas.microsoft.com/office/powerpoint/2010/main" val="328267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Personnel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67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4023" y="2811104"/>
            <a:ext cx="3366480" cy="173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Job Descriptions</a:t>
            </a:r>
          </a:p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Hire</a:t>
            </a:r>
          </a:p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Train</a:t>
            </a:r>
          </a:p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Evaluate</a:t>
            </a:r>
          </a:p>
          <a:p>
            <a:pPr eaLnBrk="1" hangingPunct="1">
              <a:defRPr/>
            </a:pPr>
            <a:r>
              <a:rPr lang="en-US" sz="2400" b="1" dirty="0">
                <a:ea typeface="+mn-ea"/>
                <a:cs typeface="+mn-cs"/>
              </a:rPr>
              <a:t>Recognize &amp; Reward</a:t>
            </a:r>
          </a:p>
        </p:txBody>
      </p:sp>
    </p:spTree>
    <p:extLst>
      <p:ext uri="{BB962C8B-B14F-4D97-AF65-F5344CB8AC3E}">
        <p14:creationId xmlns:p14="http://schemas.microsoft.com/office/powerpoint/2010/main" val="3780157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Personnel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Job Descriptions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Infuse service expectations into all job descriptions</a:t>
            </a:r>
          </a:p>
          <a:p>
            <a:pPr lvl="2" eaLnBrk="1" hangingPunct="1">
              <a:defRPr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Maintain a minimum survey result of XX% in your area</a:t>
            </a:r>
          </a:p>
          <a:p>
            <a:pPr lvl="2" eaLnBrk="1" hangingPunct="1">
              <a:defRPr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Lead team in achieving and m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aintaining an overall quality assurance score of 95% or above </a:t>
            </a:r>
          </a:p>
          <a:p>
            <a:pPr lvl="2" eaLnBrk="1" hangingPunct="1">
              <a:defRPr/>
            </a:pPr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lvl="2" eaLnBrk="1" hangingPunct="1">
              <a:defRPr/>
            </a:pPr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43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defRPr/>
            </a:pPr>
            <a:r>
              <a:rPr lang="en-US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70206" y="1111753"/>
            <a:ext cx="5057396" cy="46282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x-none" sz="1700" b="1">
                <a:solidFill>
                  <a:schemeClr val="tx1">
                    <a:lumMod val="85000"/>
                    <a:lumOff val="15000"/>
                  </a:schemeClr>
                </a:solidFill>
              </a:rPr>
              <a:t>Hire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Vet out potential employee</a:t>
            </a:r>
            <a:r>
              <a:rPr lang="en-US" alt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’</a:t>
            </a:r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s customer service potential via direct and indirect questions: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Tell me about problems with the product or services that you previously supported.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How do you respond when you do not know the answer to a question?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The customer is saying you are taking too long to resolve their issue, what do you do?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The customer is pointing out a big problem with our product, what do you do?</a:t>
            </a:r>
          </a:p>
          <a:p>
            <a:pPr lvl="1"/>
            <a:r>
              <a:rPr lang="en-US" altLang="x-none" sz="1700">
                <a:solidFill>
                  <a:schemeClr val="tx1">
                    <a:lumMod val="85000"/>
                    <a:lumOff val="15000"/>
                  </a:schemeClr>
                </a:solidFill>
              </a:rPr>
              <a:t>Give an specific example of a negative customer interaction that you not only resolved, but also resulted in a loyal following from that customer.</a:t>
            </a:r>
          </a:p>
        </p:txBody>
      </p:sp>
    </p:spTree>
    <p:extLst>
      <p:ext uri="{BB962C8B-B14F-4D97-AF65-F5344CB8AC3E}">
        <p14:creationId xmlns:p14="http://schemas.microsoft.com/office/powerpoint/2010/main" val="148600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Personnel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Train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Develop a consistent introductory training module that outlines the philosophy, goals and objectives and expectations 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Develop quarterly department/area-specific staff trainings and require attendance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Develop bi-annual all-staff training to build upon the needs, areas of improvement, etc.</a:t>
            </a:r>
          </a:p>
        </p:txBody>
      </p:sp>
    </p:spTree>
    <p:extLst>
      <p:ext uri="{BB962C8B-B14F-4D97-AF65-F5344CB8AC3E}">
        <p14:creationId xmlns:p14="http://schemas.microsoft.com/office/powerpoint/2010/main" val="776421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Personnel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Evaluate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rPr>
              <a:t>Infuse customer service into the criteria for evaluating staff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Tie to the service standards in job descriptions</a:t>
            </a: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  <a:p>
            <a:pPr lvl="2" eaLnBrk="1" hangingPunct="1">
              <a:defRPr/>
            </a:pPr>
            <a:endParaRPr lang="en-US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002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Personnel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Recognize and Reward</a:t>
            </a:r>
            <a:endParaRPr lang="en-US" sz="2000" b="1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Total Team, Departments and Individuals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Monetary rewards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PTO rewards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Luncheons, dinners or an afternoon/evening out as a team or department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Gift certificates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development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Employee excellence award</a:t>
            </a:r>
          </a:p>
          <a:p>
            <a:pPr eaLnBrk="1" hangingPunct="1">
              <a:defRPr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969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a typeface="+mj-ea"/>
                <a:cs typeface="+mj-cs"/>
              </a:rPr>
              <a:t>Be Trapeze Artists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3011" name="Picture 2" descr="images.jpg"/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5" r="17633" b="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4105" y="3059961"/>
            <a:ext cx="4977578" cy="2160483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  <a:ea typeface="+mn-ea"/>
                <a:cs typeface="+mn-cs"/>
              </a:rPr>
              <a:t>Training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  <a:ea typeface="+mn-ea"/>
                <a:cs typeface="+mn-cs"/>
              </a:rPr>
              <a:t>Cross Training</a:t>
            </a:r>
          </a:p>
          <a:p>
            <a:pPr eaLnBrk="1" hangingPunct="1">
              <a:defRPr/>
            </a:pPr>
            <a:r>
              <a:rPr lang="en-US" sz="2000" b="1" dirty="0">
                <a:solidFill>
                  <a:srgbClr val="000000"/>
                </a:solidFill>
                <a:ea typeface="+mn-ea"/>
                <a:cs typeface="+mn-cs"/>
              </a:rPr>
              <a:t>Aim for Perfection</a:t>
            </a:r>
          </a:p>
        </p:txBody>
      </p:sp>
    </p:spTree>
    <p:extLst>
      <p:ext uri="{BB962C8B-B14F-4D97-AF65-F5344CB8AC3E}">
        <p14:creationId xmlns:p14="http://schemas.microsoft.com/office/powerpoint/2010/main" val="56129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Case for Good Service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1700" b="1"/>
              <a:t>Service Impact On Revenue</a:t>
            </a:r>
          </a:p>
          <a:p>
            <a:pPr lvl="1">
              <a:defRPr/>
            </a:pPr>
            <a:r>
              <a:rPr lang="en-US" sz="1700"/>
              <a:t>Participants ranked service as the #1 factor for vendor trust</a:t>
            </a:r>
          </a:p>
          <a:p>
            <a:pPr lvl="1">
              <a:defRPr/>
            </a:pPr>
            <a:r>
              <a:rPr lang="en-US" sz="1700"/>
              <a:t>62% of B2B and 42% of B2C purchased more after good service</a:t>
            </a:r>
          </a:p>
          <a:p>
            <a:pPr lvl="1">
              <a:defRPr/>
            </a:pPr>
            <a:r>
              <a:rPr lang="en-US" sz="1700"/>
              <a:t>66% of B2B and 52% of B2C stopped purchasing after receiving bad service</a:t>
            </a:r>
          </a:p>
          <a:p>
            <a:pPr lvl="1">
              <a:defRPr/>
            </a:pPr>
            <a:r>
              <a:rPr lang="en-US" sz="1700"/>
              <a:t>88% surveyed have been influenced by online reviews</a:t>
            </a:r>
          </a:p>
          <a:p>
            <a:pPr lvl="1">
              <a:defRPr/>
            </a:pPr>
            <a:endParaRPr lang="en-US" sz="1700"/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570204" y="3671315"/>
            <a:ext cx="5057398" cy="25466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x-none" sz="2000">
                <a:latin typeface="+mn-lt"/>
                <a:ea typeface="+mn-ea"/>
              </a:rPr>
              <a:t>Source: Zendesk through research conducted by Dimensional Research, Andrew Gori, April 29, 2013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x-none" sz="20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4776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Quality Assurance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Empowerment</a:t>
            </a:r>
          </a:p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Surveying</a:t>
            </a:r>
          </a:p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</a:rPr>
              <a:t>Employee Input</a:t>
            </a:r>
            <a:endParaRPr lang="en-US" sz="2000" b="1">
              <a:solidFill>
                <a:schemeClr val="tx1">
                  <a:lumMod val="85000"/>
                  <a:lumOff val="15000"/>
                </a:schemeClr>
              </a:solidFill>
              <a:cs typeface="+mn-cs"/>
            </a:endParaRPr>
          </a:p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Innovate</a:t>
            </a:r>
          </a:p>
          <a:p>
            <a:pPr eaLnBrk="1" hangingPunct="1">
              <a:defRPr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cs typeface="+mn-cs"/>
            </a:endParaRPr>
          </a:p>
          <a:p>
            <a:pPr eaLnBrk="1" hangingPunct="1">
              <a:defRPr/>
            </a:pPr>
            <a:endParaRPr lang="en-US" sz="2000">
              <a:solidFill>
                <a:schemeClr val="tx1">
                  <a:lumMod val="85000"/>
                  <a:lumOff val="1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453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Quality Assurance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Empowerment</a:t>
            </a:r>
          </a:p>
          <a:p>
            <a:pPr marL="742950" lvl="2" indent="-3429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Remember…72% blame customer service on having to explain their problems to multiple people</a:t>
            </a:r>
          </a:p>
          <a:p>
            <a:pPr marL="742950" lvl="2" indent="-3429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Remember…69% say good services is equal to quick resolution</a:t>
            </a:r>
          </a:p>
          <a:p>
            <a:pPr marL="742950" lvl="2" indent="-3429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Cross-training helps with resolution</a:t>
            </a:r>
          </a:p>
          <a:p>
            <a:pPr marL="742950" lvl="2" indent="-3429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Ritz Carlton policy</a:t>
            </a:r>
          </a:p>
          <a:p>
            <a:pPr marL="742950" lvl="2" indent="-342900"/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031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</a:rPr>
              <a:t>Quality Assurance</a:t>
            </a:r>
            <a:endParaRPr lang="en-US" sz="2800">
              <a:solidFill>
                <a:srgbClr val="FFFFFF"/>
              </a:solidFill>
              <a:ea typeface="+mj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Surveying</a:t>
            </a:r>
            <a:endParaRPr lang="en-US" altLang="x-none" sz="2000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Ask questions in a non-biased and efficient manner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Avoid selling in the survey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Do</a:t>
            </a:r>
            <a:r>
              <a:rPr lang="en-US" alt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’</a:t>
            </a:r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 and Don</a:t>
            </a:r>
            <a:r>
              <a:rPr lang="en-US" alt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’</a:t>
            </a:r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ts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Our Chefs are the industry</a:t>
            </a:r>
            <a:r>
              <a:rPr lang="en-US" altLang="en-US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’</a:t>
            </a:r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 best and they make very attempt to make your dining experience exceptional.  How would you rate our success in this area? 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would you rate your meeting experience at XYZ venue?</a:t>
            </a:r>
          </a:p>
          <a:p>
            <a:pPr lvl="2"/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276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</a:rPr>
              <a:t>Quality Assurance</a:t>
            </a:r>
            <a:endParaRPr lang="en-US" sz="2800">
              <a:solidFill>
                <a:srgbClr val="FFFFFF"/>
              </a:solidFill>
              <a:ea typeface="+mj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Surveying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Neutrality VS Forced Choice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Neutrality in general questioning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Forced choice in specifics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EXAMPLE</a:t>
            </a:r>
          </a:p>
          <a:p>
            <a:pPr lvl="3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would you rate your overall dining experience at XYZ Conference Center?</a:t>
            </a:r>
          </a:p>
          <a:p>
            <a:pPr lvl="4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Neutrality is acceptable</a:t>
            </a:r>
          </a:p>
          <a:p>
            <a:pPr lvl="3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would you rate the menu selection offered at lunch?</a:t>
            </a:r>
          </a:p>
          <a:p>
            <a:pPr lvl="4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Forced choice is preferred</a:t>
            </a:r>
          </a:p>
          <a:p>
            <a:pPr lvl="2"/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29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</a:rPr>
              <a:t>Quality Assurance</a:t>
            </a:r>
            <a:endParaRPr lang="en-US" sz="2800">
              <a:solidFill>
                <a:srgbClr val="FFFFFF"/>
              </a:solidFill>
              <a:ea typeface="+mj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Surveying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Ask comparative questions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do you rate against your competitors?</a:t>
            </a:r>
          </a:p>
          <a:p>
            <a:pPr lvl="3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How do you rate your catering experience here compared to other venues?</a:t>
            </a:r>
          </a:p>
          <a:p>
            <a:pPr lvl="3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What venue(s) have provided a better catering experience?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Gather Demographic Information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Ability to analyze segments and subsets of your customers</a:t>
            </a:r>
          </a:p>
        </p:txBody>
      </p:sp>
    </p:spTree>
    <p:extLst>
      <p:ext uri="{BB962C8B-B14F-4D97-AF65-F5344CB8AC3E}">
        <p14:creationId xmlns:p14="http://schemas.microsoft.com/office/powerpoint/2010/main" val="2501393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</a:rPr>
              <a:t>Quality Assurance</a:t>
            </a:r>
            <a:endParaRPr lang="en-US" sz="2800">
              <a:solidFill>
                <a:srgbClr val="FFFFFF"/>
              </a:solidFill>
              <a:ea typeface="+mj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Surveying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Getting Responses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10-15% acceptable rates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Methods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Onsite surveying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Incentives</a:t>
            </a:r>
          </a:p>
          <a:p>
            <a:pPr lvl="2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Email surveys and reminders</a:t>
            </a:r>
          </a:p>
          <a:p>
            <a:pPr lvl="2"/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  <a:p>
            <a:pPr lvl="2">
              <a:buFont typeface="Wingdings" charset="2"/>
              <a:buNone/>
            </a:pPr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  <a:p>
            <a:pPr lvl="2"/>
            <a:endParaRPr lang="en-US" altLang="x-none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553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>
                <a:solidFill>
                  <a:srgbClr val="FFFFFF"/>
                </a:solidFill>
              </a:rPr>
              <a:t>Quality Assurance</a:t>
            </a:r>
            <a:endParaRPr lang="en-US" sz="2800">
              <a:solidFill>
                <a:srgbClr val="FFFFFF"/>
              </a:solidFill>
              <a:ea typeface="+mj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Take Action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Review survey results following each group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Review by group and overall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Share results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Action Plans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Communicate changes</a:t>
            </a:r>
          </a:p>
          <a:p>
            <a:pPr lvl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</a:rPr>
              <a:t>Thank the evaluator</a:t>
            </a:r>
          </a:p>
        </p:txBody>
      </p:sp>
    </p:spTree>
    <p:extLst>
      <p:ext uri="{BB962C8B-B14F-4D97-AF65-F5344CB8AC3E}">
        <p14:creationId xmlns:p14="http://schemas.microsoft.com/office/powerpoint/2010/main" val="2392597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  <a:ea typeface="+mj-ea"/>
                <a:cs typeface="+mj-cs"/>
              </a:rPr>
              <a:t>Quality Assurance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x-none" sz="2000" b="1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Innovate</a:t>
            </a:r>
          </a:p>
          <a:p>
            <a:pPr lvl="1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 Comprehensive Approach to Involvement</a:t>
            </a:r>
          </a:p>
          <a:p>
            <a:pPr marL="919163" lvl="1" indent="-350838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Generate unique ideas</a:t>
            </a:r>
          </a:p>
          <a:p>
            <a:pPr marL="919163" lvl="1" indent="-350838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Ask everyone</a:t>
            </a:r>
          </a:p>
          <a:p>
            <a:pPr marL="1371600" lvl="2" indent="-3175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Customers</a:t>
            </a:r>
          </a:p>
          <a:p>
            <a:pPr marL="1371600" lvl="2" indent="-3175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Employees</a:t>
            </a:r>
          </a:p>
          <a:p>
            <a:pPr marL="919163" lvl="1" indent="-350838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Implement ideas</a:t>
            </a:r>
          </a:p>
          <a:p>
            <a:pPr marL="1371600" lvl="2" indent="-317500"/>
            <a:r>
              <a:rPr lang="en-US" altLang="x-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Don</a:t>
            </a:r>
            <a:r>
              <a:rPr lang="ja-JP" altLang="en-US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’</a:t>
            </a:r>
            <a:r>
              <a:rPr lang="en-US" altLang="ja-JP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t ask for the sake of asking</a:t>
            </a:r>
          </a:p>
          <a:p>
            <a:pPr marL="1844675" lvl="3" indent="-301625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Counterproductive</a:t>
            </a:r>
          </a:p>
          <a:p>
            <a:pPr marL="919163" lvl="1" indent="-350838"/>
            <a:r>
              <a:rPr lang="en-US" altLang="x-none" sz="200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charset="-128"/>
              </a:rPr>
              <a:t>Acknowledge and reward ideas</a:t>
            </a:r>
          </a:p>
          <a:p>
            <a:pPr eaLnBrk="1" hangingPunct="1"/>
            <a:endParaRPr lang="en-US" altLang="x-none" sz="2000">
              <a:solidFill>
                <a:schemeClr val="tx1">
                  <a:lumMod val="85000"/>
                  <a:lumOff val="1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19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8604" y="1053042"/>
            <a:ext cx="4458424" cy="30683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x-none" sz="2900" b="1">
                <a:solidFill>
                  <a:srgbClr val="FFFFFF"/>
                </a:solidFill>
              </a:rPr>
              <a:t>Thank You</a:t>
            </a:r>
            <a:br>
              <a:rPr lang="en-US" altLang="x-none" sz="2900" dirty="0">
                <a:solidFill>
                  <a:srgbClr val="FFFFFF"/>
                </a:solidFill>
              </a:rPr>
            </a:br>
            <a:br>
              <a:rPr lang="en-US" altLang="x-none" sz="2900" dirty="0">
                <a:solidFill>
                  <a:srgbClr val="FFFFFF"/>
                </a:solidFill>
              </a:rPr>
            </a:br>
            <a:r>
              <a:rPr lang="en-US" altLang="x-none" sz="2900" dirty="0">
                <a:solidFill>
                  <a:srgbClr val="FFFFFF"/>
                </a:solidFill>
              </a:rPr>
              <a:t>Chuck Salem, CEO</a:t>
            </a:r>
            <a:br>
              <a:rPr lang="en-US" altLang="x-none" sz="2900" dirty="0">
                <a:solidFill>
                  <a:srgbClr val="FFFFFF"/>
                </a:solidFill>
              </a:rPr>
            </a:br>
            <a:r>
              <a:rPr lang="en-US" altLang="x-none" sz="2900" dirty="0">
                <a:solidFill>
                  <a:srgbClr val="FFFFFF"/>
                </a:solidFill>
              </a:rPr>
              <a:t>Unique Venues</a:t>
            </a:r>
            <a:br>
              <a:rPr lang="en-US" altLang="x-none" sz="2900" dirty="0">
                <a:solidFill>
                  <a:srgbClr val="FFFFFF"/>
                </a:solidFill>
              </a:rPr>
            </a:br>
            <a:r>
              <a:rPr lang="en-US" altLang="x-none" sz="2900" dirty="0">
                <a:solidFill>
                  <a:srgbClr val="FFFFFF"/>
                </a:solidFill>
              </a:rPr>
              <a:t>chuck@uniquevenues.com</a:t>
            </a:r>
            <a:br>
              <a:rPr lang="en-US" altLang="x-none" sz="2900" dirty="0">
                <a:solidFill>
                  <a:srgbClr val="FFFFFF"/>
                </a:solidFill>
              </a:rPr>
            </a:br>
            <a:br>
              <a:rPr lang="en-US" altLang="x-none" sz="2900" dirty="0">
                <a:solidFill>
                  <a:srgbClr val="FFFFFF"/>
                </a:solidFill>
              </a:rPr>
            </a:br>
            <a:endParaRPr lang="en-US" altLang="x-none" sz="29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229" y="873646"/>
            <a:ext cx="5390093" cy="1681709"/>
          </a:xfrm>
          <a:prstGeom prst="rect">
            <a:avLst/>
          </a:prstGeom>
        </p:spPr>
      </p:pic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418" name="Picture 1" descr="uniqueVenues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9229" y="4077377"/>
            <a:ext cx="5390093" cy="214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45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Case for Good Service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000" b="1"/>
              <a:t>Responsiveness Matters</a:t>
            </a:r>
          </a:p>
          <a:p>
            <a:pPr lvl="1">
              <a:defRPr/>
            </a:pPr>
            <a:r>
              <a:rPr lang="en-US" sz="2000"/>
              <a:t>69% say good services is equal to quick resolution</a:t>
            </a:r>
          </a:p>
          <a:p>
            <a:pPr lvl="1">
              <a:defRPr/>
            </a:pPr>
            <a:r>
              <a:rPr lang="en-US" sz="2000"/>
              <a:t>72% blame customer service on having to explain their problems to multiple people</a:t>
            </a:r>
          </a:p>
          <a:p>
            <a:pPr>
              <a:defRPr/>
            </a:pPr>
            <a:endParaRPr lang="en-US" sz="2000"/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6570204" y="3671315"/>
            <a:ext cx="5057398" cy="25466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x-none" sz="2000">
                <a:latin typeface="+mn-lt"/>
                <a:ea typeface="+mn-ea"/>
              </a:rPr>
              <a:t>Source: Zendesk through research conducted by Dimensional Research, Andrew Gori, April 29, 2013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x-none" sz="20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905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Case for Good Service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000" b="1"/>
              <a:t>Service and Customer Longevity</a:t>
            </a:r>
          </a:p>
          <a:p>
            <a:pPr lvl="1">
              <a:defRPr/>
            </a:pPr>
            <a:r>
              <a:rPr lang="en-US" sz="2000"/>
              <a:t>24% continue on with businesses after a good experience for two years or more</a:t>
            </a:r>
          </a:p>
          <a:p>
            <a:pPr lvl="1">
              <a:defRPr/>
            </a:pPr>
            <a:r>
              <a:rPr lang="en-US" sz="2000"/>
              <a:t>39% avoid businesses after a bad experience for two years or more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570204" y="3671315"/>
            <a:ext cx="5057398" cy="25466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x-none" sz="2000">
                <a:latin typeface="+mn-lt"/>
                <a:ea typeface="+mn-ea"/>
              </a:rPr>
              <a:t>Source: Zendesk through research conducted by Dimensional Research, Andrew Gori, April 29, 2013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x-none" sz="20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133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Case for Good Service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x-none" sz="2000" b="1"/>
              <a:t>TMI</a:t>
            </a:r>
          </a:p>
          <a:p>
            <a:pPr lvl="1"/>
            <a:r>
              <a:rPr lang="en-US" altLang="x-none" sz="2000"/>
              <a:t>95% share the bad, 87% share the good </a:t>
            </a:r>
          </a:p>
          <a:p>
            <a:pPr lvl="2"/>
            <a:r>
              <a:rPr lang="en-US" altLang="x-none"/>
              <a:t>54% share bad with 5 or more people</a:t>
            </a:r>
          </a:p>
          <a:p>
            <a:pPr lvl="2"/>
            <a:r>
              <a:rPr lang="en-US" altLang="x-none"/>
              <a:t>33% share good with 5 or more people</a:t>
            </a:r>
          </a:p>
          <a:p>
            <a:pPr lvl="1"/>
            <a:r>
              <a:rPr lang="en-US" altLang="x-none" sz="2000"/>
              <a:t>58% are more likely to share now than 5 years ago</a:t>
            </a:r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6570204" y="3671315"/>
            <a:ext cx="5057398" cy="25466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x-none" sz="2000">
                <a:latin typeface="+mn-lt"/>
                <a:ea typeface="+mn-ea"/>
              </a:rPr>
              <a:t>Source: Zendesk through research conducted by Dimensional Research, Andrew Gori, April 29, 2013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x-none" sz="20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7568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>
              <a:defRPr/>
            </a:pPr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Case for Good Service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4536" y="640080"/>
            <a:ext cx="5053066" cy="254660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en-US" sz="2000" b="1"/>
              <a:t>The Social Media Engine</a:t>
            </a:r>
          </a:p>
          <a:p>
            <a:pPr lvl="1">
              <a:defRPr/>
            </a:pPr>
            <a:r>
              <a:rPr lang="en-US" sz="2000"/>
              <a:t>45% share the bad, 30% share the good via social media outlets</a:t>
            </a:r>
          </a:p>
          <a:p>
            <a:pPr lvl="1">
              <a:defRPr/>
            </a:pPr>
            <a:endParaRPr lang="en-US" sz="2000"/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6570204" y="3671315"/>
            <a:ext cx="5057398" cy="25466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x-none" sz="2000">
                <a:latin typeface="+mn-lt"/>
                <a:ea typeface="+mn-ea"/>
              </a:rPr>
              <a:t>Source: Zendesk through research conducted by Dimensional Research, Andrew Gori, April 29, 2013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x-none" sz="20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5606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7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9" name="Picture 7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1745" name="TextBox 3"/>
          <p:cNvSpPr txBox="1">
            <a:spLocks noChangeArrowheads="1"/>
          </p:cNvSpPr>
          <p:nvPr/>
        </p:nvSpPr>
        <p:spPr bwMode="auto">
          <a:xfrm>
            <a:off x="804484" y="4267832"/>
            <a:ext cx="4805996" cy="12971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sz="2800" b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The Path to Exceptional Service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sz="2800" b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Begins with Leadership</a:t>
            </a:r>
          </a:p>
        </p:txBody>
      </p:sp>
      <p:sp>
        <p:nvSpPr>
          <p:cNvPr id="7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1746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9770" y="2643672"/>
            <a:ext cx="4141760" cy="248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93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a typeface="+mj-ea"/>
                <a:cs typeface="+mj-cs"/>
              </a:rPr>
              <a:t>Build a Solid Foundation</a:t>
            </a:r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2771" name="Pictur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349" y="2587640"/>
            <a:ext cx="3661831" cy="170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rgbClr val="000000"/>
                </a:solidFill>
                <a:ea typeface="+mn-ea"/>
                <a:cs typeface="+mn-cs"/>
              </a:rPr>
              <a:t>Philosophy</a:t>
            </a:r>
          </a:p>
          <a:p>
            <a:pPr eaLnBrk="1" hangingPunct="1">
              <a:defRPr/>
            </a:pPr>
            <a:r>
              <a:rPr lang="en-US" sz="2000" b="1">
                <a:solidFill>
                  <a:srgbClr val="000000"/>
                </a:solidFill>
                <a:ea typeface="+mn-ea"/>
                <a:cs typeface="+mn-cs"/>
              </a:rPr>
              <a:t>Goals and Objectives</a:t>
            </a:r>
          </a:p>
          <a:p>
            <a:pPr eaLnBrk="1" hangingPunct="1">
              <a:defRPr/>
            </a:pPr>
            <a:r>
              <a:rPr lang="en-US" sz="2000" b="1">
                <a:solidFill>
                  <a:srgbClr val="000000"/>
                </a:solidFill>
                <a:ea typeface="+mn-ea"/>
                <a:cs typeface="+mn-cs"/>
              </a:rPr>
              <a:t>Service Promise</a:t>
            </a:r>
          </a:p>
          <a:p>
            <a:pPr eaLnBrk="1" hangingPunct="1">
              <a:defRPr/>
            </a:pPr>
            <a:endParaRPr lang="en-US" sz="2000" b="1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63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C02DE83-D9C9-418D-AADE-D8724EAFC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163" y="3050435"/>
            <a:ext cx="3720353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FFFFFF"/>
                </a:solidFill>
              </a:rPr>
              <a:t>Build a Solid Foundation</a:t>
            </a:r>
            <a:endParaRPr lang="en-US" sz="2800">
              <a:solidFill>
                <a:srgbClr val="FFFFFF"/>
              </a:solidFill>
              <a:ea typeface="+mj-ea"/>
              <a:cs typeface="+mj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722C7E4-9B6F-42C7-973D-BCD39710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59595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570206" y="1111753"/>
            <a:ext cx="5057396" cy="462827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Customer Service Philosophy 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This is a bi-product of your overall mission</a:t>
            </a:r>
          </a:p>
          <a:p>
            <a:pPr lvl="1" eaLnBrk="1" hangingPunct="1">
              <a:defRPr/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cs"/>
              </a:rPr>
              <a:t>The foundation by which all other aspects of developing and maintaining excellent service are built.</a:t>
            </a:r>
          </a:p>
        </p:txBody>
      </p:sp>
    </p:spTree>
    <p:extLst>
      <p:ext uri="{BB962C8B-B14F-4D97-AF65-F5344CB8AC3E}">
        <p14:creationId xmlns:p14="http://schemas.microsoft.com/office/powerpoint/2010/main" val="169467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1110</Words>
  <Application>Microsoft Macintosh PowerPoint</Application>
  <PresentationFormat>Widescreen</PresentationFormat>
  <Paragraphs>182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</vt:lpstr>
      <vt:lpstr>Wingdings</vt:lpstr>
      <vt:lpstr>Office Theme</vt:lpstr>
      <vt:lpstr>A Leadership Approach to  Achieving Revenue Growth</vt:lpstr>
      <vt:lpstr>The Case for Good Service</vt:lpstr>
      <vt:lpstr>The Case for Good Service</vt:lpstr>
      <vt:lpstr>The Case for Good Service</vt:lpstr>
      <vt:lpstr>The Case for Good Service</vt:lpstr>
      <vt:lpstr>The Case for Good Service</vt:lpstr>
      <vt:lpstr>PowerPoint Presentation</vt:lpstr>
      <vt:lpstr>Build a Solid Foundation</vt:lpstr>
      <vt:lpstr>Build a Solid Foundation</vt:lpstr>
      <vt:lpstr>PowerPoint Presentation</vt:lpstr>
      <vt:lpstr>Build a Solid Foundation</vt:lpstr>
      <vt:lpstr>Build a Solid Foundation</vt:lpstr>
      <vt:lpstr>Personnel</vt:lpstr>
      <vt:lpstr>Personnel</vt:lpstr>
      <vt:lpstr>Personnel</vt:lpstr>
      <vt:lpstr>Personnel</vt:lpstr>
      <vt:lpstr>Personnel</vt:lpstr>
      <vt:lpstr>Personnel</vt:lpstr>
      <vt:lpstr>Be Trapeze Artists</vt:lpstr>
      <vt:lpstr>Quality Assurance</vt:lpstr>
      <vt:lpstr>Quality Assurance</vt:lpstr>
      <vt:lpstr>Quality Assurance</vt:lpstr>
      <vt:lpstr>Quality Assurance</vt:lpstr>
      <vt:lpstr>Quality Assurance</vt:lpstr>
      <vt:lpstr>Quality Assurance</vt:lpstr>
      <vt:lpstr>Quality Assurance</vt:lpstr>
      <vt:lpstr>Quality Assurance</vt:lpstr>
      <vt:lpstr>Thank You  Chuck Salem, CEO Unique Venues chuck@uniquevenues.com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Leadership Approach to  Building a Culture of Service</dc:title>
  <dc:creator>Charles Salem</dc:creator>
  <cp:lastModifiedBy>Charles Salem</cp:lastModifiedBy>
  <cp:revision>2</cp:revision>
  <dcterms:created xsi:type="dcterms:W3CDTF">2019-10-19T12:28:16Z</dcterms:created>
  <dcterms:modified xsi:type="dcterms:W3CDTF">2019-10-21T15:31:43Z</dcterms:modified>
</cp:coreProperties>
</file>